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400" r:id="rId2"/>
    <p:sldId id="391" r:id="rId3"/>
    <p:sldId id="396" r:id="rId4"/>
    <p:sldId id="399" r:id="rId5"/>
    <p:sldId id="402" r:id="rId6"/>
  </p:sldIdLst>
  <p:sldSz cx="9144000" cy="5143500" type="screen16x9"/>
  <p:notesSz cx="6888163" cy="100203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26CE"/>
    <a:srgbClr val="DEECF8"/>
    <a:srgbClr val="B2BDCE"/>
    <a:srgbClr val="35B92B"/>
    <a:srgbClr val="6CA6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86" autoAdjust="0"/>
    <p:restoredTop sz="95461" autoAdjust="0"/>
  </p:normalViewPr>
  <p:slideViewPr>
    <p:cSldViewPr>
      <p:cViewPr varScale="1">
        <p:scale>
          <a:sx n="156" d="100"/>
          <a:sy n="156" d="100"/>
        </p:scale>
        <p:origin x="-444" y="-90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5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84871" cy="501015"/>
          </a:xfrm>
          <a:prstGeom prst="rect">
            <a:avLst/>
          </a:prstGeom>
        </p:spPr>
        <p:txBody>
          <a:bodyPr vert="horz" lIns="92077" tIns="46038" rIns="92077" bIns="4603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1701" y="2"/>
            <a:ext cx="2984871" cy="501015"/>
          </a:xfrm>
          <a:prstGeom prst="rect">
            <a:avLst/>
          </a:prstGeom>
        </p:spPr>
        <p:txBody>
          <a:bodyPr vert="horz" lIns="92077" tIns="46038" rIns="92077" bIns="46038" rtlCol="0"/>
          <a:lstStyle>
            <a:lvl1pPr algn="r">
              <a:defRPr sz="1200"/>
            </a:lvl1pPr>
          </a:lstStyle>
          <a:p>
            <a:fld id="{007D3089-45B1-4FA8-9A56-E8D7427A3DB2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3" y="9517550"/>
            <a:ext cx="2984871" cy="501015"/>
          </a:xfrm>
          <a:prstGeom prst="rect">
            <a:avLst/>
          </a:prstGeom>
        </p:spPr>
        <p:txBody>
          <a:bodyPr vert="horz" lIns="92077" tIns="46038" rIns="92077" bIns="4603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1701" y="9517550"/>
            <a:ext cx="2984871" cy="501015"/>
          </a:xfrm>
          <a:prstGeom prst="rect">
            <a:avLst/>
          </a:prstGeom>
        </p:spPr>
        <p:txBody>
          <a:bodyPr vert="horz" lIns="92077" tIns="46038" rIns="92077" bIns="46038" rtlCol="0" anchor="b"/>
          <a:lstStyle>
            <a:lvl1pPr algn="r">
              <a:defRPr sz="1200"/>
            </a:lvl1pPr>
          </a:lstStyle>
          <a:p>
            <a:fld id="{9E963A5F-0595-4988-8643-73C27071DD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44123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84871" cy="501015"/>
          </a:xfrm>
          <a:prstGeom prst="rect">
            <a:avLst/>
          </a:prstGeom>
        </p:spPr>
        <p:txBody>
          <a:bodyPr vert="horz" lIns="92077" tIns="46038" rIns="92077" bIns="4603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701" y="2"/>
            <a:ext cx="2984871" cy="501015"/>
          </a:xfrm>
          <a:prstGeom prst="rect">
            <a:avLst/>
          </a:prstGeom>
        </p:spPr>
        <p:txBody>
          <a:bodyPr vert="horz" lIns="92077" tIns="46038" rIns="92077" bIns="46038" rtlCol="0"/>
          <a:lstStyle>
            <a:lvl1pPr algn="r">
              <a:defRPr sz="1200"/>
            </a:lvl1pPr>
          </a:lstStyle>
          <a:p>
            <a:fld id="{A347E3E5-28FE-47B3-914E-DD4BF5D47DC5}" type="datetimeFigureOut">
              <a:rPr lang="ru-RU" smtClean="0"/>
              <a:t>17.01.2022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50888"/>
            <a:ext cx="6681787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77" tIns="46038" rIns="92077" bIns="4603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6"/>
            <a:ext cx="5510530" cy="4509135"/>
          </a:xfrm>
          <a:prstGeom prst="rect">
            <a:avLst/>
          </a:prstGeom>
        </p:spPr>
        <p:txBody>
          <a:bodyPr vert="horz" lIns="92077" tIns="46038" rIns="92077" bIns="4603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517550"/>
            <a:ext cx="2984871" cy="501015"/>
          </a:xfrm>
          <a:prstGeom prst="rect">
            <a:avLst/>
          </a:prstGeom>
        </p:spPr>
        <p:txBody>
          <a:bodyPr vert="horz" lIns="92077" tIns="46038" rIns="92077" bIns="4603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701" y="9517550"/>
            <a:ext cx="2984871" cy="501015"/>
          </a:xfrm>
          <a:prstGeom prst="rect">
            <a:avLst/>
          </a:prstGeom>
        </p:spPr>
        <p:txBody>
          <a:bodyPr vert="horz" lIns="92077" tIns="46038" rIns="92077" bIns="46038" rtlCol="0" anchor="b"/>
          <a:lstStyle>
            <a:lvl1pPr algn="r">
              <a:defRPr sz="1200"/>
            </a:lvl1pPr>
          </a:lstStyle>
          <a:p>
            <a:fld id="{DE135271-A45F-4D28-873D-C3D9C72634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57470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 txBox="1">
            <a:spLocks noGrp="1" noChangeArrowheads="1"/>
          </p:cNvSpPr>
          <p:nvPr/>
        </p:nvSpPr>
        <p:spPr bwMode="auto">
          <a:xfrm>
            <a:off x="3853059" y="4833717"/>
            <a:ext cx="2948781" cy="255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1532" tIns="30767" rIns="61532" bIns="30767" anchor="b"/>
          <a:lstStyle>
            <a:lvl1pPr defTabSz="8826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8826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8826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8826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8826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882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882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882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882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78DB9484-3FD5-4332-9088-0C078C27788B}" type="slidenum">
              <a:rPr lang="ru-RU" altLang="ru-RU" sz="800">
                <a:solidFill>
                  <a:srgbClr val="000000"/>
                </a:solidFill>
              </a:rPr>
              <a:pPr algn="r" eaLnBrk="1" hangingPunct="1"/>
              <a:t>1</a:t>
            </a:fld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16387" name="Rectangle 7"/>
          <p:cNvSpPr txBox="1">
            <a:spLocks noGrp="1" noChangeArrowheads="1"/>
          </p:cNvSpPr>
          <p:nvPr/>
        </p:nvSpPr>
        <p:spPr bwMode="auto">
          <a:xfrm>
            <a:off x="3853059" y="4833717"/>
            <a:ext cx="2948781" cy="255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1532" tIns="30767" rIns="61532" bIns="30767" anchor="b"/>
          <a:lstStyle>
            <a:lvl1pPr defTabSz="8826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8826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8826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8826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8826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882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882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882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882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A06A3DF0-D393-4F36-B0F0-77E33B243FE6}" type="slidenum">
              <a:rPr lang="ru-RU" altLang="ru-RU" sz="800">
                <a:solidFill>
                  <a:srgbClr val="000000"/>
                </a:solidFill>
              </a:rPr>
              <a:pPr algn="r" eaLnBrk="1" hangingPunct="1"/>
              <a:t>1</a:t>
            </a:fld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16388" name="Rectangle 7"/>
          <p:cNvSpPr txBox="1">
            <a:spLocks noGrp="1" noChangeArrowheads="1"/>
          </p:cNvSpPr>
          <p:nvPr/>
        </p:nvSpPr>
        <p:spPr bwMode="auto">
          <a:xfrm>
            <a:off x="3853059" y="4833717"/>
            <a:ext cx="2948781" cy="255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1347" tIns="30674" rIns="61347" bIns="30674" anchor="b"/>
          <a:lstStyle>
            <a:lvl1pPr defTabSz="88106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88106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88106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88106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88106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2E2D0FAF-C7BC-4324-B5F6-6DD8FC100699}" type="slidenum">
              <a:rPr lang="ru-RU" altLang="ru-RU" sz="800">
                <a:solidFill>
                  <a:srgbClr val="000000"/>
                </a:solidFill>
              </a:rPr>
              <a:pPr algn="r" eaLnBrk="1" hangingPunct="1"/>
              <a:t>1</a:t>
            </a:fld>
            <a:endParaRPr lang="ru-RU" altLang="ru-RU" sz="800">
              <a:solidFill>
                <a:srgbClr val="000000"/>
              </a:solidFill>
            </a:endParaRPr>
          </a:p>
        </p:txBody>
      </p:sp>
      <p:sp>
        <p:nvSpPr>
          <p:cNvPr id="163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554163" y="127000"/>
            <a:ext cx="3922712" cy="22082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9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2991" y="2424566"/>
            <a:ext cx="5855860" cy="242786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1347" tIns="30674" rIns="61347" bIns="30674" numCol="1" anchor="t" anchorCtr="0" compatLnSpc="1">
            <a:prstTxWarp prst="textNoShape">
              <a:avLst/>
            </a:prstTxWarp>
          </a:bodyPr>
          <a:lstStyle/>
          <a:p>
            <a:pPr indent="239656" algn="just">
              <a:spcBef>
                <a:spcPct val="0"/>
              </a:spcBef>
            </a:pPr>
            <a:endParaRPr lang="ru-RU" altLang="ru-RU" sz="1100">
              <a:latin typeface="Times New Roman" panose="02020603050405020304" pitchFamily="18" charset="0"/>
            </a:endParaRPr>
          </a:p>
          <a:p>
            <a:pPr indent="239656" algn="just">
              <a:spcBef>
                <a:spcPct val="0"/>
              </a:spcBef>
            </a:pPr>
            <a:r>
              <a:rPr lang="ru-RU" altLang="ru-RU" sz="1100">
                <a:latin typeface="Times New Roman" panose="02020603050405020304" pitchFamily="18" charset="0"/>
              </a:rPr>
              <a:t>       </a:t>
            </a:r>
            <a:endParaRPr lang="ru-RU" altLang="ru-RU" sz="1100" b="1" i="1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641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441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676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683" indent="0" algn="ctr">
              <a:buNone/>
              <a:defRPr sz="1500"/>
            </a:lvl2pPr>
            <a:lvl3pPr marL="685369" indent="0" algn="ctr">
              <a:buNone/>
              <a:defRPr sz="1400"/>
            </a:lvl3pPr>
            <a:lvl4pPr marL="1028054" indent="0" algn="ctr">
              <a:buNone/>
              <a:defRPr sz="1200"/>
            </a:lvl4pPr>
            <a:lvl5pPr marL="1370738" indent="0" algn="ctr">
              <a:buNone/>
              <a:defRPr sz="1200"/>
            </a:lvl5pPr>
            <a:lvl6pPr marL="1713425" indent="0" algn="ctr">
              <a:buNone/>
              <a:defRPr sz="1200"/>
            </a:lvl6pPr>
            <a:lvl7pPr marL="2056106" indent="0" algn="ctr">
              <a:buNone/>
              <a:defRPr sz="1200"/>
            </a:lvl7pPr>
            <a:lvl8pPr marL="2398788" indent="0" algn="ctr">
              <a:buNone/>
              <a:defRPr sz="1200"/>
            </a:lvl8pPr>
            <a:lvl9pPr marL="2741471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7FCD8-5E1D-4908-87C4-248E53777F81}" type="datetime1">
              <a:rPr lang="ru-RU" smtClean="0"/>
              <a:t>17.01.2022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75F202-0002-4817-8997-AF218600C86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789396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0BF92-FAB8-4F15-9AA1-75ED19E8F7CC}" type="datetime1">
              <a:rPr lang="ru-RU" smtClean="0"/>
              <a:t>17.01.2022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1B024A-1760-4E07-A245-57A65947BDF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6855550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83" y="273855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60" y="273855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7E01F-FD73-45C1-A0DA-F1E55A1D0D1A}" type="datetime1">
              <a:rPr lang="ru-RU" smtClean="0"/>
              <a:t>17.01.2022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65D2F4-3553-48FE-8F28-6C6D1927481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9569395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3D340-37DC-4F83-B13B-6AE96B53113D}" type="datetime1">
              <a:rPr lang="ru-RU" smtClean="0"/>
              <a:t>17.01.2022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E15534-8592-4483-B216-138D1BBFB4E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4800234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92" y="1282316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92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68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3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05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073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42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10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878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147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A2E5F-2C1E-489F-B03C-88C60AB9A443}" type="datetime1">
              <a:rPr lang="ru-RU" smtClean="0"/>
              <a:t>17.01.2022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00D188-BA6A-47F4-840B-D0A6C5C7D8E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5100896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EA1D3-3265-4F57-8EC7-C1FBFADCCF99}" type="datetime1">
              <a:rPr lang="ru-RU" smtClean="0"/>
              <a:t>17.01.2022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3156D0-0771-48B1-8EE1-22C5CE28895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2326608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4" y="273847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683" indent="0">
              <a:buNone/>
              <a:defRPr sz="1500" b="1"/>
            </a:lvl2pPr>
            <a:lvl3pPr marL="685369" indent="0">
              <a:buNone/>
              <a:defRPr sz="1400" b="1"/>
            </a:lvl3pPr>
            <a:lvl4pPr marL="1028054" indent="0">
              <a:buNone/>
              <a:defRPr sz="1200" b="1"/>
            </a:lvl4pPr>
            <a:lvl5pPr marL="1370738" indent="0">
              <a:buNone/>
              <a:defRPr sz="1200" b="1"/>
            </a:lvl5pPr>
            <a:lvl6pPr marL="1713425" indent="0">
              <a:buNone/>
              <a:defRPr sz="1200" b="1"/>
            </a:lvl6pPr>
            <a:lvl7pPr marL="2056106" indent="0">
              <a:buNone/>
              <a:defRPr sz="1200" b="1"/>
            </a:lvl7pPr>
            <a:lvl8pPr marL="2398788" indent="0">
              <a:buNone/>
              <a:defRPr sz="1200" b="1"/>
            </a:lvl8pPr>
            <a:lvl9pPr marL="2741471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9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683" indent="0">
              <a:buNone/>
              <a:defRPr sz="1500" b="1"/>
            </a:lvl2pPr>
            <a:lvl3pPr marL="685369" indent="0">
              <a:buNone/>
              <a:defRPr sz="1400" b="1"/>
            </a:lvl3pPr>
            <a:lvl4pPr marL="1028054" indent="0">
              <a:buNone/>
              <a:defRPr sz="1200" b="1"/>
            </a:lvl4pPr>
            <a:lvl5pPr marL="1370738" indent="0">
              <a:buNone/>
              <a:defRPr sz="1200" b="1"/>
            </a:lvl5pPr>
            <a:lvl6pPr marL="1713425" indent="0">
              <a:buNone/>
              <a:defRPr sz="1200" b="1"/>
            </a:lvl6pPr>
            <a:lvl7pPr marL="2056106" indent="0">
              <a:buNone/>
              <a:defRPr sz="1200" b="1"/>
            </a:lvl7pPr>
            <a:lvl8pPr marL="2398788" indent="0">
              <a:buNone/>
              <a:defRPr sz="1200" b="1"/>
            </a:lvl8pPr>
            <a:lvl9pPr marL="2741471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1878809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D2CA0-7815-43ED-94EF-7E50E3AA5C7A}" type="datetime1">
              <a:rPr lang="ru-RU" smtClean="0"/>
              <a:t>17.01.2022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086776-AA4E-4281-B5B8-BCB9469A78D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628168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B4D38-1BBB-4770-B7B0-BA963D8FC76D}" type="datetime1">
              <a:rPr lang="ru-RU" smtClean="0"/>
              <a:t>17.01.2022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A29690-5D4C-4C46-B828-F3F08FE77DC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8603671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088EF-4125-4095-90D3-CFE953AC9475}" type="datetime1">
              <a:rPr lang="ru-RU" smtClean="0"/>
              <a:t>17.01.2022</a:t>
            </a:fld>
            <a:endParaRPr lang="ru-R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73715C-3B68-4AA2-AFEC-71BDABACE35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2635098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7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8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7" y="1543055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683" indent="0">
              <a:buNone/>
              <a:defRPr sz="1000"/>
            </a:lvl2pPr>
            <a:lvl3pPr marL="685369" indent="0">
              <a:buNone/>
              <a:defRPr sz="900"/>
            </a:lvl3pPr>
            <a:lvl4pPr marL="1028054" indent="0">
              <a:buNone/>
              <a:defRPr sz="800"/>
            </a:lvl4pPr>
            <a:lvl5pPr marL="1370738" indent="0">
              <a:buNone/>
              <a:defRPr sz="800"/>
            </a:lvl5pPr>
            <a:lvl6pPr marL="1713425" indent="0">
              <a:buNone/>
              <a:defRPr sz="800"/>
            </a:lvl6pPr>
            <a:lvl7pPr marL="2056106" indent="0">
              <a:buNone/>
              <a:defRPr sz="800"/>
            </a:lvl7pPr>
            <a:lvl8pPr marL="2398788" indent="0">
              <a:buNone/>
              <a:defRPr sz="800"/>
            </a:lvl8pPr>
            <a:lvl9pPr marL="2741471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45600-AF7D-4825-8DFB-3FA7A7DCF006}" type="datetime1">
              <a:rPr lang="ru-RU" smtClean="0"/>
              <a:t>17.01.2022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2CE6E4-CB0F-45A6-A952-CFD685E05B1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1242321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7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80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683" indent="0">
              <a:buNone/>
              <a:defRPr sz="2100"/>
            </a:lvl2pPr>
            <a:lvl3pPr marL="685369" indent="0">
              <a:buNone/>
              <a:defRPr sz="1800"/>
            </a:lvl3pPr>
            <a:lvl4pPr marL="1028054" indent="0">
              <a:buNone/>
              <a:defRPr sz="1500"/>
            </a:lvl4pPr>
            <a:lvl5pPr marL="1370738" indent="0">
              <a:buNone/>
              <a:defRPr sz="1500"/>
            </a:lvl5pPr>
            <a:lvl6pPr marL="1713425" indent="0">
              <a:buNone/>
              <a:defRPr sz="1500"/>
            </a:lvl6pPr>
            <a:lvl7pPr marL="2056106" indent="0">
              <a:buNone/>
              <a:defRPr sz="1500"/>
            </a:lvl7pPr>
            <a:lvl8pPr marL="2398788" indent="0">
              <a:buNone/>
              <a:defRPr sz="1500"/>
            </a:lvl8pPr>
            <a:lvl9pPr marL="2741471" indent="0">
              <a:buNone/>
              <a:defRPr sz="15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7" y="1543055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683" indent="0">
              <a:buNone/>
              <a:defRPr sz="1000"/>
            </a:lvl2pPr>
            <a:lvl3pPr marL="685369" indent="0">
              <a:buNone/>
              <a:defRPr sz="900"/>
            </a:lvl3pPr>
            <a:lvl4pPr marL="1028054" indent="0">
              <a:buNone/>
              <a:defRPr sz="800"/>
            </a:lvl4pPr>
            <a:lvl5pPr marL="1370738" indent="0">
              <a:buNone/>
              <a:defRPr sz="800"/>
            </a:lvl5pPr>
            <a:lvl6pPr marL="1713425" indent="0">
              <a:buNone/>
              <a:defRPr sz="800"/>
            </a:lvl6pPr>
            <a:lvl7pPr marL="2056106" indent="0">
              <a:buNone/>
              <a:defRPr sz="800"/>
            </a:lvl7pPr>
            <a:lvl8pPr marL="2398788" indent="0">
              <a:buNone/>
              <a:defRPr sz="800"/>
            </a:lvl8pPr>
            <a:lvl9pPr marL="2741471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E340C-AFD1-4409-AA25-FB3D924D3DB7}" type="datetime1">
              <a:rPr lang="ru-RU" smtClean="0"/>
              <a:t>17.01.2022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119B40-831B-4332-946B-163401BCE43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702580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CFFFF"/>
            </a:gs>
            <a:gs pos="23000">
              <a:srgbClr val="B4C7E7"/>
            </a:gs>
            <a:gs pos="50999">
              <a:srgbClr val="FFFFFF"/>
            </a:gs>
            <a:gs pos="78999">
              <a:srgbClr val="C2E3EB"/>
            </a:gs>
            <a:gs pos="100000">
              <a:srgbClr val="C7F8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4640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5" tIns="45691" rIns="91385" bIns="456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70016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5" tIns="45691" rIns="91385" bIns="456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7"/>
            <a:ext cx="2057400" cy="274637"/>
          </a:xfrm>
          <a:prstGeom prst="rect">
            <a:avLst/>
          </a:prstGeom>
        </p:spPr>
        <p:txBody>
          <a:bodyPr vert="horz" lIns="91385" tIns="45691" rIns="91385" bIns="45691" rtlCol="0" anchor="ctr"/>
          <a:lstStyle>
            <a:lvl1pPr algn="l" defTabSz="914355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32EBBA-EF43-4219-8E5A-B2566AF5BDD2}" type="datetime1">
              <a:rPr lang="ru-RU" smtClean="0"/>
              <a:t>17.01.2022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7"/>
            <a:ext cx="3086100" cy="274637"/>
          </a:xfrm>
          <a:prstGeom prst="rect">
            <a:avLst/>
          </a:prstGeom>
        </p:spPr>
        <p:txBody>
          <a:bodyPr vert="horz" lIns="91385" tIns="45691" rIns="91385" bIns="45691" rtlCol="0" anchor="ctr"/>
          <a:lstStyle>
            <a:lvl1pPr algn="ctr" defTabSz="914355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7"/>
            <a:ext cx="2057400" cy="274637"/>
          </a:xfrm>
          <a:prstGeom prst="rect">
            <a:avLst/>
          </a:prstGeom>
        </p:spPr>
        <p:txBody>
          <a:bodyPr vert="horz" wrap="square" lIns="91385" tIns="45691" rIns="91385" bIns="45691" numCol="1" anchor="ctr" anchorCtr="0" compatLnSpc="1">
            <a:prstTxWarp prst="textNoShape">
              <a:avLst/>
            </a:prstTxWarp>
          </a:bodyPr>
          <a:lstStyle>
            <a:lvl1pPr algn="r" defTabSz="914355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9A5E243-F614-4D00-A86C-080D79FEBCA1}" type="slidenum">
              <a:rPr lang="ru-RU" altLang="ru-RU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850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sldNum="0" hdr="0" ftr="0" dt="0"/>
  <p:txStyles>
    <p:titleStyle>
      <a:lvl1pPr algn="l" defTabSz="684179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4179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4179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4179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4179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6908" algn="l" defTabSz="685369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3826" algn="l" defTabSz="685369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0738" algn="l" defTabSz="685369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7653" algn="l" defTabSz="685369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69855" indent="-169855" algn="l" defTabSz="684179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2738" indent="-169855" algn="l" defTabSz="684179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5620" indent="-169855" algn="l" defTabSz="684179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8503" indent="-169855" algn="l" defTabSz="684179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1387" indent="-169855" algn="l" defTabSz="684179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4764" indent="-171344" algn="l" defTabSz="68536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448" indent="-171344" algn="l" defTabSz="68536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131" indent="-171344" algn="l" defTabSz="68536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2819" indent="-171344" algn="l" defTabSz="68536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36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683" algn="l" defTabSz="68536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369" algn="l" defTabSz="68536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054" algn="l" defTabSz="68536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738" algn="l" defTabSz="68536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425" algn="l" defTabSz="68536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106" algn="l" defTabSz="68536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8788" algn="l" defTabSz="68536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1471" algn="l" defTabSz="68536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1.emf"/><Relationship Id="rId7" Type="http://schemas.openxmlformats.org/officeDocument/2006/relationships/image" Target="../media/image1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9.pn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6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9.png"/><Relationship Id="rId4" Type="http://schemas.openxmlformats.org/officeDocument/2006/relationships/image" Target="../media/image12.jpeg"/><Relationship Id="rId9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2.jpeg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21.emf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Фото1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196" y="80564"/>
            <a:ext cx="9172574" cy="526097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77946"/>
            <a:ext cx="9144000" cy="400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71" tIns="45694" rIns="91371" bIns="45694">
            <a:spAutoFit/>
            <a:scene3d>
              <a:camera prst="orthographicFront"/>
              <a:lightRig rig="threePt" dir="t"/>
            </a:scene3d>
            <a:sp3d extrusionH="57150">
              <a:bevelT w="38100" h="38100"/>
              <a:bevelB w="38100" h="38100"/>
            </a:sp3d>
          </a:bodyPr>
          <a:lstStyle/>
          <a:p>
            <a:pPr algn="ctr" defTabSz="904064" eaLnBrk="0" hangingPunct="0">
              <a:defRPr/>
            </a:pPr>
            <a:r>
              <a:rPr lang="ru-RU" sz="2000" b="1" dirty="0">
                <a:solidFill>
                  <a:prstClr val="black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</a:rPr>
              <a:t>Министерство обороны Российской Федерации</a:t>
            </a: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107504" y="2156278"/>
            <a:ext cx="8807549" cy="830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63500" dir="2700000" sx="110000" sy="110000" algn="tl" rotWithShape="0">
              <a:prstClr val="black">
                <a:alpha val="40000"/>
              </a:prstClr>
            </a:outerShdw>
          </a:effectLst>
        </p:spPr>
        <p:txBody>
          <a:bodyPr wrap="square" lIns="35983" tIns="45694" rIns="35983" bIns="45694">
            <a:spAutoFit/>
          </a:bodyPr>
          <a:lstStyle/>
          <a:p>
            <a:pPr algn="ctr" defTabSz="904064"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О проведении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вакцинации обучающихся в общеобразовательных организациях Минобороны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России</a:t>
            </a:r>
          </a:p>
        </p:txBody>
      </p:sp>
      <p:pic>
        <p:nvPicPr>
          <p:cNvPr id="2054" name="Рисунок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925" y="423864"/>
            <a:ext cx="271780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14883" y="3579862"/>
            <a:ext cx="7889565" cy="1200276"/>
          </a:xfrm>
          <a:prstGeom prst="rect">
            <a:avLst/>
          </a:prstGeom>
          <a:ln>
            <a:headEnd/>
            <a:tailEnd/>
          </a:ln>
          <a:effectLst>
            <a:softEdge rad="1016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5983" tIns="45694" rIns="35983" bIns="45694">
            <a:spAutoFit/>
          </a:bodyPr>
          <a:lstStyle/>
          <a:p>
            <a:pPr algn="ctr" defTabSz="904064">
              <a:defRPr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Начальник Главного военно-медицинского управления Министерства обороны Российской Федерации</a:t>
            </a:r>
          </a:p>
          <a:p>
            <a:pPr algn="ctr" defTabSz="904064">
              <a:defRPr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ТРИШКИН Дмитрий Вячеславович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517202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2339752" y="925370"/>
            <a:ext cx="1726274" cy="237927"/>
          </a:xfrm>
          <a:prstGeom prst="rect">
            <a:avLst/>
          </a:prstGeom>
          <a:noFill/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algn="ctr" defTabSz="723029">
              <a:lnSpc>
                <a:spcPct val="80000"/>
              </a:lnSpc>
              <a:defRPr/>
            </a:pPr>
            <a:r>
              <a:rPr lang="ru-RU" sz="1050" b="1" kern="0" dirty="0">
                <a:solidFill>
                  <a:prstClr val="black"/>
                </a:solidFill>
                <a:latin typeface="Arial" pitchFamily="34" charset="0"/>
              </a:rPr>
              <a:t>Распределено в округа, </a:t>
            </a:r>
          </a:p>
          <a:p>
            <a:pPr algn="ctr" defTabSz="723029">
              <a:lnSpc>
                <a:spcPct val="80000"/>
              </a:lnSpc>
              <a:defRPr/>
            </a:pPr>
            <a:r>
              <a:rPr lang="ru-RU" sz="1050" b="1" kern="0" dirty="0">
                <a:solidFill>
                  <a:prstClr val="black"/>
                </a:solidFill>
                <a:latin typeface="Arial" pitchFamily="34" charset="0"/>
              </a:rPr>
              <a:t>Северный флот и ЦОВУ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339752" y="1523729"/>
            <a:ext cx="1726273" cy="237927"/>
          </a:xfrm>
          <a:prstGeom prst="rect">
            <a:avLst/>
          </a:prstGeom>
          <a:noFill/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algn="ctr" defTabSz="723029">
              <a:lnSpc>
                <a:spcPct val="80000"/>
              </a:lnSpc>
              <a:defRPr/>
            </a:pPr>
            <a:r>
              <a:rPr lang="ru-RU" sz="1050" b="1" kern="0" dirty="0">
                <a:solidFill>
                  <a:prstClr val="black"/>
                </a:solidFill>
                <a:latin typeface="Arial" pitchFamily="34" charset="0"/>
              </a:rPr>
              <a:t>Всего </a:t>
            </a:r>
            <a:r>
              <a:rPr lang="ru-RU" sz="1050" b="1" kern="0" dirty="0" smtClean="0">
                <a:solidFill>
                  <a:prstClr val="black"/>
                </a:solidFill>
                <a:latin typeface="Arial" pitchFamily="34" charset="0"/>
              </a:rPr>
              <a:t>вакцинировано</a:t>
            </a:r>
          </a:p>
          <a:p>
            <a:pPr algn="ctr" defTabSz="723029">
              <a:lnSpc>
                <a:spcPct val="80000"/>
              </a:lnSpc>
              <a:defRPr/>
            </a:pPr>
            <a:r>
              <a:rPr lang="ru-RU" sz="1050" kern="0" dirty="0" smtClean="0">
                <a:solidFill>
                  <a:prstClr val="black"/>
                </a:solidFill>
                <a:latin typeface="Arial" pitchFamily="34" charset="0"/>
              </a:rPr>
              <a:t>(по первому компоненту)</a:t>
            </a:r>
            <a:endParaRPr lang="ru-RU" sz="1050" kern="0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484909" y="2383547"/>
            <a:ext cx="632640" cy="293985"/>
          </a:xfrm>
          <a:prstGeom prst="rect">
            <a:avLst/>
          </a:prstGeom>
          <a:noFill/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algn="r" defTabSz="723029">
              <a:lnSpc>
                <a:spcPct val="80000"/>
              </a:lnSpc>
              <a:defRPr/>
            </a:pPr>
            <a:r>
              <a:rPr lang="ru-RU" sz="1050" b="1" kern="0" dirty="0">
                <a:solidFill>
                  <a:prstClr val="black"/>
                </a:solidFill>
                <a:latin typeface="Arial" pitchFamily="34" charset="0"/>
              </a:rPr>
              <a:t>Из них:</a:t>
            </a:r>
          </a:p>
        </p:txBody>
      </p:sp>
      <p:sp>
        <p:nvSpPr>
          <p:cNvPr id="2" name="Левая фигурная скобка 1"/>
          <p:cNvSpPr/>
          <p:nvPr/>
        </p:nvSpPr>
        <p:spPr>
          <a:xfrm>
            <a:off x="3224084" y="2020750"/>
            <a:ext cx="196628" cy="994029"/>
          </a:xfrm>
          <a:prstGeom prst="leftBrace">
            <a:avLst>
              <a:gd name="adj1" fmla="val 49168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prstClr val="black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427478" y="1086172"/>
            <a:ext cx="269200" cy="237927"/>
          </a:xfrm>
          <a:prstGeom prst="rect">
            <a:avLst/>
          </a:prstGeom>
          <a:noFill/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defTabSz="723029">
              <a:lnSpc>
                <a:spcPct val="80000"/>
              </a:lnSpc>
              <a:defRPr/>
            </a:pPr>
            <a:r>
              <a:rPr lang="ru-RU" sz="1050" b="1" kern="0" dirty="0">
                <a:solidFill>
                  <a:prstClr val="black"/>
                </a:solidFill>
                <a:latin typeface="Arial" pitchFamily="34" charset="0"/>
              </a:rPr>
              <a:t>доз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415342" y="1655349"/>
            <a:ext cx="1110851" cy="237927"/>
          </a:xfrm>
          <a:prstGeom prst="rect">
            <a:avLst/>
          </a:prstGeom>
          <a:noFill/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defTabSz="723029">
              <a:lnSpc>
                <a:spcPct val="80000"/>
              </a:lnSpc>
              <a:defRPr/>
            </a:pPr>
            <a:r>
              <a:rPr lang="ru-RU" sz="1050" b="1" kern="0" dirty="0">
                <a:solidFill>
                  <a:prstClr val="black"/>
                </a:solidFill>
                <a:latin typeface="Arial" pitchFamily="34" charset="0"/>
              </a:rPr>
              <a:t>человек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378319" y="2020751"/>
            <a:ext cx="1104377" cy="237927"/>
          </a:xfrm>
          <a:prstGeom prst="rect">
            <a:avLst/>
          </a:prstGeom>
          <a:noFill/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algn="r" defTabSz="723029">
              <a:lnSpc>
                <a:spcPct val="80000"/>
              </a:lnSpc>
              <a:defRPr/>
            </a:pPr>
            <a:r>
              <a:rPr lang="ru-RU" sz="1050" b="1" kern="0" dirty="0">
                <a:solidFill>
                  <a:prstClr val="black"/>
                </a:solidFill>
                <a:latin typeface="Arial" pitchFamily="34" charset="0"/>
              </a:rPr>
              <a:t>вакцинировано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322632" y="2412246"/>
            <a:ext cx="1218621" cy="237927"/>
          </a:xfrm>
          <a:prstGeom prst="rect">
            <a:avLst/>
          </a:prstGeom>
          <a:noFill/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algn="r" defTabSz="723029">
              <a:lnSpc>
                <a:spcPct val="80000"/>
              </a:lnSpc>
              <a:defRPr/>
            </a:pPr>
            <a:r>
              <a:rPr lang="ru-RU" sz="1050" b="1" kern="0" dirty="0">
                <a:solidFill>
                  <a:prstClr val="black"/>
                </a:solidFill>
                <a:latin typeface="Arial" pitchFamily="34" charset="0"/>
              </a:rPr>
              <a:t>ревакцинировано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378319" y="2776853"/>
            <a:ext cx="1104377" cy="237927"/>
          </a:xfrm>
          <a:prstGeom prst="rect">
            <a:avLst/>
          </a:prstGeom>
          <a:noFill/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algn="r" defTabSz="723029">
              <a:lnSpc>
                <a:spcPct val="80000"/>
              </a:lnSpc>
              <a:defRPr/>
            </a:pPr>
            <a:r>
              <a:rPr lang="ru-RU" sz="1050" b="1" kern="0" dirty="0">
                <a:solidFill>
                  <a:prstClr val="black"/>
                </a:solidFill>
                <a:latin typeface="Arial" pitchFamily="34" charset="0"/>
              </a:rPr>
              <a:t>вакцинировано переболевших</a:t>
            </a:r>
          </a:p>
        </p:txBody>
      </p:sp>
      <p:pic>
        <p:nvPicPr>
          <p:cNvPr id="44" name="Рисунок 43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11" y="1790790"/>
            <a:ext cx="1583322" cy="1086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25400"/>
          </a:effectLst>
        </p:spPr>
      </p:pic>
      <p:pic>
        <p:nvPicPr>
          <p:cNvPr id="45" name="Рисунок 44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34" y="758257"/>
            <a:ext cx="1561877" cy="10160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25400"/>
          </a:effectLst>
        </p:spPr>
      </p:pic>
      <p:sp>
        <p:nvSpPr>
          <p:cNvPr id="43" name="Скругленный прямоугольник 42"/>
          <p:cNvSpPr/>
          <p:nvPr/>
        </p:nvSpPr>
        <p:spPr>
          <a:xfrm>
            <a:off x="4550778" y="1987387"/>
            <a:ext cx="1461382" cy="304655"/>
          </a:xfrm>
          <a:prstGeom prst="roundRect">
            <a:avLst>
              <a:gd name="adj" fmla="val 20066"/>
            </a:avLst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tIns="0" bIns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sz="1800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sz="1800" kern="0" dirty="0" smtClean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104 990</a:t>
            </a:r>
            <a:endParaRPr lang="ru-RU" sz="1800" kern="0" dirty="0">
              <a:solidFill>
                <a:sysClr val="window" lastClr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4274973" y="1367059"/>
            <a:ext cx="2106234" cy="486000"/>
          </a:xfrm>
          <a:prstGeom prst="roundRect">
            <a:avLst>
              <a:gd name="adj" fmla="val 20066"/>
            </a:avLst>
          </a:prstGeom>
          <a:solidFill>
            <a:srgbClr val="00B0F0"/>
          </a:solidFill>
          <a:ln w="25400" cap="flat" cmpd="sng" algn="ctr">
            <a:noFill/>
            <a:prstDash val="solid"/>
          </a:ln>
          <a:effectLst/>
        </p:spPr>
        <p:txBody>
          <a:bodyPr tIns="81000" bIns="0" anchor="ctr" anchorCtr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sz="3300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sz="3300" kern="0" dirty="0" smtClean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514 023</a:t>
            </a:r>
            <a:endParaRPr lang="ru-RU" sz="3300" kern="0" dirty="0">
              <a:solidFill>
                <a:sysClr val="window" lastClr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4557234" y="2365438"/>
            <a:ext cx="1225239" cy="304655"/>
          </a:xfrm>
          <a:prstGeom prst="roundRect">
            <a:avLst>
              <a:gd name="adj" fmla="val 20066"/>
            </a:avLst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tIns="0" bIns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sz="1800" kern="0" dirty="0" smtClean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400 223</a:t>
            </a:r>
            <a:endParaRPr lang="ru-RU" sz="1800" kern="0" dirty="0">
              <a:solidFill>
                <a:sysClr val="window" lastClr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4557234" y="2743489"/>
            <a:ext cx="1225239" cy="304655"/>
          </a:xfrm>
          <a:prstGeom prst="roundRect">
            <a:avLst>
              <a:gd name="adj" fmla="val 20066"/>
            </a:avLst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tIns="0" bIns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sz="1800" kern="0" dirty="0" smtClean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8 810</a:t>
            </a:r>
            <a:endParaRPr lang="ru-RU" sz="1800" kern="0" dirty="0">
              <a:solidFill>
                <a:sysClr val="window" lastClr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4286394" y="809152"/>
            <a:ext cx="2106234" cy="486000"/>
          </a:xfrm>
          <a:prstGeom prst="roundRect">
            <a:avLst>
              <a:gd name="adj" fmla="val 20066"/>
            </a:avLst>
          </a:prstGeom>
          <a:solidFill>
            <a:srgbClr val="00B0F0"/>
          </a:solidFill>
          <a:ln w="25400" cap="flat" cmpd="sng" algn="ctr">
            <a:noFill/>
            <a:prstDash val="solid"/>
          </a:ln>
          <a:effectLst/>
        </p:spPr>
        <p:txBody>
          <a:bodyPr tIns="81000" bIns="0" anchor="ctr" anchorCtr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sz="3300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sz="3300" kern="0" dirty="0" smtClean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599 </a:t>
            </a:r>
            <a:r>
              <a:rPr lang="ru-RU" sz="3300" kern="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925</a:t>
            </a: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08"/>
          <a:stretch/>
        </p:blipFill>
        <p:spPr>
          <a:xfrm>
            <a:off x="151567" y="3928627"/>
            <a:ext cx="1602125" cy="1148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25400"/>
          </a:effectLst>
        </p:spPr>
      </p:pic>
      <p:sp>
        <p:nvSpPr>
          <p:cNvPr id="30" name="Прямоугольник 29"/>
          <p:cNvSpPr/>
          <p:nvPr/>
        </p:nvSpPr>
        <p:spPr bwMode="auto">
          <a:xfrm>
            <a:off x="14766" y="-337"/>
            <a:ext cx="9129234" cy="64611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 w="9525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 prstMaterial="dkEdge"/>
        </p:spPr>
        <p:txBody>
          <a:bodyPr wrap="square" lIns="103114" tIns="51554" rIns="103114" bIns="51554" anchor="ctr">
            <a:spAutoFit/>
          </a:bodyPr>
          <a:lstStyle/>
          <a:p>
            <a:pPr algn="ctr" defTabSz="821786" eaLnBrk="1" hangingPunct="1">
              <a:defRPr/>
            </a:pPr>
            <a:endParaRPr lang="ru-RU" sz="1400" b="1" kern="0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Заголовок 1"/>
          <p:cNvSpPr txBox="1">
            <a:spLocks/>
          </p:cNvSpPr>
          <p:nvPr/>
        </p:nvSpPr>
        <p:spPr>
          <a:xfrm>
            <a:off x="426597" y="98795"/>
            <a:ext cx="8229312" cy="356466"/>
          </a:xfrm>
          <a:prstGeom prst="rect">
            <a:avLst/>
          </a:prstGeom>
        </p:spPr>
        <p:txBody>
          <a:bodyPr vert="horz" lIns="91434" tIns="45717" rIns="91434" bIns="45717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defTabSz="914355">
              <a:lnSpc>
                <a:spcPct val="80000"/>
              </a:lnSpc>
              <a:defRPr/>
            </a:pPr>
            <a:r>
              <a:rPr lang="ru-RU" sz="1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Вакцинация против новой коронавирусной инфекции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841" y="759797"/>
            <a:ext cx="2094767" cy="2099055"/>
          </a:xfrm>
          <a:prstGeom prst="rect">
            <a:avLst/>
          </a:prstGeom>
          <a:effectLst>
            <a:softEdge rad="76200"/>
          </a:effectLst>
        </p:spPr>
      </p:pic>
      <p:sp>
        <p:nvSpPr>
          <p:cNvPr id="28" name="TextBox 27"/>
          <p:cNvSpPr txBox="1"/>
          <p:nvPr/>
        </p:nvSpPr>
        <p:spPr>
          <a:xfrm>
            <a:off x="1856633" y="3123607"/>
            <a:ext cx="7199099" cy="646331"/>
          </a:xfrm>
          <a:prstGeom prst="rect">
            <a:avLst/>
          </a:prstGeom>
          <a:noFill/>
          <a:ln w="127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accent2"/>
                </a:solidFill>
              </a:rPr>
              <a:t>Вакцинация против НКИ – основной эффективный способ борьбы с распространением инфекции в организованных коллективах. Проведение профилактических прививок позволяет не допустить инфицирования личного состава или предотвратить развитие тяжелых осложнений в случае заболевания</a:t>
            </a:r>
            <a:endParaRPr lang="ru-RU" sz="1200" b="1" dirty="0">
              <a:solidFill>
                <a:schemeClr val="accent2"/>
              </a:solidFill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9" y="2898865"/>
            <a:ext cx="1640243" cy="1014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8100"/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370" y="67421"/>
            <a:ext cx="1113641" cy="4814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684690" y="12347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1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56633" y="3816515"/>
            <a:ext cx="7199099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По результатам проведенного анализа, </a:t>
            </a:r>
            <a:r>
              <a:rPr lang="ru-RU" sz="1200" b="1" dirty="0" smtClean="0">
                <a:solidFill>
                  <a:srgbClr val="FF0000"/>
                </a:solidFill>
              </a:rPr>
              <a:t>поствакцинальные реакции </a:t>
            </a:r>
            <a:r>
              <a:rPr lang="ru-RU" sz="1200" dirty="0" smtClean="0"/>
              <a:t>у вакцинированных выявлены </a:t>
            </a:r>
            <a:r>
              <a:rPr lang="ru-RU" sz="1200" b="1" dirty="0" smtClean="0">
                <a:solidFill>
                  <a:srgbClr val="FF0000"/>
                </a:solidFill>
              </a:rPr>
              <a:t>в 1,82% случаев </a:t>
            </a:r>
            <a:r>
              <a:rPr lang="ru-RU" sz="1200" b="1" dirty="0" smtClean="0"/>
              <a:t>(при введении </a:t>
            </a:r>
            <a:r>
              <a:rPr lang="en-US" sz="1200" b="1" dirty="0" smtClean="0"/>
              <a:t>I </a:t>
            </a:r>
            <a:r>
              <a:rPr lang="ru-RU" sz="1200" b="1" dirty="0"/>
              <a:t>компонента</a:t>
            </a:r>
            <a:r>
              <a:rPr lang="ru-RU" sz="1200" b="1" dirty="0" smtClean="0"/>
              <a:t> )</a:t>
            </a:r>
            <a:r>
              <a:rPr lang="ru-RU" sz="1200" dirty="0" smtClean="0"/>
              <a:t>, в том числе:</a:t>
            </a:r>
          </a:p>
          <a:p>
            <a:pPr algn="ctr"/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местная </a:t>
            </a: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</a:rPr>
              <a:t>реакция </a:t>
            </a:r>
            <a:r>
              <a:rPr lang="ru-RU" sz="1200" dirty="0"/>
              <a:t>(</a:t>
            </a:r>
            <a:r>
              <a:rPr lang="ru-RU" sz="1200" dirty="0" smtClean="0"/>
              <a:t>болезненность, </a:t>
            </a:r>
            <a:r>
              <a:rPr lang="ru-RU" sz="1200" dirty="0"/>
              <a:t>покраснение, </a:t>
            </a:r>
            <a:r>
              <a:rPr lang="ru-RU" sz="1200" dirty="0" smtClean="0"/>
              <a:t>отечность в </a:t>
            </a:r>
            <a:r>
              <a:rPr lang="ru-RU" sz="1200" dirty="0"/>
              <a:t>месте инъекции</a:t>
            </a:r>
            <a:r>
              <a:rPr lang="ru-RU" sz="1200" dirty="0" smtClean="0"/>
              <a:t>.) – в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0,35% случаев;</a:t>
            </a:r>
            <a:r>
              <a:rPr lang="ru-RU" sz="1200" dirty="0" smtClean="0"/>
              <a:t> </a:t>
            </a:r>
          </a:p>
          <a:p>
            <a:pPr algn="ctr"/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общая реакция  </a:t>
            </a:r>
            <a:r>
              <a:rPr lang="ru-RU" sz="1200" dirty="0" smtClean="0"/>
              <a:t>(</a:t>
            </a:r>
            <a:r>
              <a:rPr lang="ru-RU" sz="1200" dirty="0"/>
              <a:t>озноб, повышение t℃, слабость, мышечные боли, общее недомогание, головная </a:t>
            </a:r>
            <a:r>
              <a:rPr lang="ru-RU" sz="1200" dirty="0" smtClean="0"/>
              <a:t>боль, гриппоподобный синдром) – в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1,47% случаев</a:t>
            </a:r>
          </a:p>
          <a:p>
            <a:pPr algn="ctr"/>
            <a:r>
              <a:rPr lang="ru-RU" sz="1200" b="1" dirty="0" smtClean="0"/>
              <a:t>При введении </a:t>
            </a:r>
            <a:r>
              <a:rPr lang="en-US" sz="1200" b="1" dirty="0" smtClean="0"/>
              <a:t>II </a:t>
            </a:r>
            <a:r>
              <a:rPr lang="ru-RU" sz="1200" b="1" dirty="0" smtClean="0"/>
              <a:t>компонента поствакцинальные </a:t>
            </a:r>
            <a:r>
              <a:rPr lang="ru-RU" sz="1200" b="1" dirty="0"/>
              <a:t>реакции </a:t>
            </a:r>
            <a:r>
              <a:rPr lang="ru-RU" sz="1200" dirty="0"/>
              <a:t>у вакцинированных выявлены </a:t>
            </a:r>
            <a:r>
              <a:rPr lang="ru-RU" sz="1200" b="1" dirty="0"/>
              <a:t>в </a:t>
            </a:r>
            <a:r>
              <a:rPr lang="ru-RU" sz="1200" b="1" dirty="0" smtClean="0"/>
              <a:t>0,85% случаев.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169791956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1483" y="30605"/>
            <a:ext cx="9144002" cy="5143499"/>
          </a:xfrm>
          <a:prstGeom prst="rect">
            <a:avLst/>
          </a:prstGeom>
          <a:blipFill dpi="0" rotWithShape="1">
            <a:blip r:embed="rId2">
              <a:alphaModFix amt="72000"/>
            </a:blip>
            <a:srcRect/>
            <a:stretch>
              <a:fillRect r="-6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 err="1" smtClean="0"/>
              <a:t>апрвапрва</a:t>
            </a:r>
            <a:endParaRPr lang="ru-RU" sz="2100" dirty="0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0160" y="1204862"/>
            <a:ext cx="1700396" cy="24086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0" name="Группа 9"/>
          <p:cNvGrpSpPr/>
          <p:nvPr/>
        </p:nvGrpSpPr>
        <p:grpSpPr>
          <a:xfrm>
            <a:off x="0" y="5080"/>
            <a:ext cx="9144000" cy="492942"/>
            <a:chOff x="-11514" y="-22023"/>
            <a:chExt cx="9168028" cy="489617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-11514" y="-20538"/>
              <a:ext cx="9168028" cy="48813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  <a:ln w="9525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 prstMaterial="dkEdge"/>
          </p:spPr>
          <p:txBody>
            <a:bodyPr wrap="square" lIns="77336" tIns="38666" rIns="77336" bIns="38666" rtlCol="0" anchor="ctr">
              <a:noAutofit/>
            </a:bodyPr>
            <a:lstStyle/>
            <a:p>
              <a:pPr algn="ctr" defTabSz="61634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050" b="1" kern="0" dirty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-1" y="22165"/>
              <a:ext cx="8398953" cy="434000"/>
            </a:xfrm>
            <a:prstGeom prst="rect">
              <a:avLst/>
            </a:prstGeom>
            <a:noFill/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0" tIns="0" rIns="0" bIns="0" anchor="ctr"/>
            <a:lstStyle/>
            <a:p>
              <a:pPr lvl="0" algn="ctr">
                <a:lnSpc>
                  <a:spcPct val="80000"/>
                </a:lnSpc>
                <a:spcBef>
                  <a:spcPct val="0"/>
                </a:spcBef>
                <a:defRPr/>
              </a:pPr>
              <a:r>
                <a:rPr lang="ru-RU" sz="1600" b="1" dirty="0" smtClean="0">
                  <a:solidFill>
                    <a:srgbClr val="C00000"/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Организация вакцинации против </a:t>
              </a:r>
              <a:r>
                <a:rPr lang="en-US" sz="1600" b="1" dirty="0" smtClean="0">
                  <a:solidFill>
                    <a:srgbClr val="C00000"/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COVID-19</a:t>
              </a:r>
              <a:r>
                <a:rPr lang="ru-RU" sz="1600" b="1" dirty="0" smtClean="0">
                  <a:solidFill>
                    <a:srgbClr val="C00000"/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обучающихся в возрасте 12-17 лет</a:t>
              </a:r>
              <a:r>
                <a:rPr lang="ru-RU" sz="1400" b="1" dirty="0" smtClean="0">
                  <a:solidFill>
                    <a:srgbClr val="C00000"/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latin typeface="Times New Roman" pitchFamily="18" charset="0"/>
                  <a:ea typeface="+mj-ea"/>
                  <a:cs typeface="Times New Roman" pitchFamily="18" charset="0"/>
                </a:rPr>
                <a:t> </a:t>
              </a:r>
              <a:endParaRPr lang="ru-RU" sz="1400" b="1" dirty="0">
                <a:solidFill>
                  <a:srgbClr val="C0000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9946" y="-22023"/>
              <a:ext cx="1116567" cy="478187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162566" y="3783763"/>
            <a:ext cx="8801922" cy="1015663"/>
          </a:xfrm>
          <a:prstGeom prst="rect">
            <a:avLst/>
          </a:prstGeom>
          <a:solidFill>
            <a:srgbClr val="DEECF8"/>
          </a:solid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64770" marR="75565" indent="385445" algn="just"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Вакцинация от коронавируса обучающихся в общеобразовательных организациях Министерства обороны Российской Федерации проводится </a:t>
            </a: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 добровольной основе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1100" dirty="0">
              <a:solidFill>
                <a:srgbClr val="000000"/>
              </a:solidFill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marL="64770" marR="75565" indent="385445" algn="just"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возрасте от 12 до 15 лет – исключительно </a:t>
            </a:r>
            <a:r>
              <a:rPr lang="ru-RU" sz="1200" b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согласия родителей или иных законных </a:t>
            </a:r>
            <a:r>
              <a:rPr lang="ru-RU" sz="1200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представителей</a:t>
            </a:r>
            <a:r>
              <a:rPr lang="ru-RU" sz="1200" dirty="0" smtClean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1100" dirty="0">
              <a:solidFill>
                <a:schemeClr val="accent2"/>
              </a:solidFill>
              <a:latin typeface="Courier New" panose="02070309020205020404" pitchFamily="49" charset="0"/>
              <a:ea typeface="Courier New" panose="02070309020205020404" pitchFamily="49" charset="0"/>
            </a:endParaRPr>
          </a:p>
          <a:p>
            <a:pPr indent="447675"/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 15 до 17 лет включительно – только при наличии их </a:t>
            </a:r>
            <a:r>
              <a:rPr lang="ru-RU" sz="1200" b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собственного письменного информированного добровольного согласия и согласия родителей или иных законных представителей</a:t>
            </a:r>
            <a:r>
              <a:rPr lang="ru-RU" sz="1200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200" b="1" dirty="0">
              <a:solidFill>
                <a:schemeClr val="accent2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6925009"/>
              </p:ext>
            </p:extLst>
          </p:nvPr>
        </p:nvGraphicFramePr>
        <p:xfrm>
          <a:off x="179512" y="968303"/>
          <a:ext cx="3989995" cy="2204591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2180048"/>
                <a:gridCol w="1809947"/>
              </a:tblGrid>
              <a:tr h="1256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Номер регистрационного удостоверения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8" marR="655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ЛП-007632</a:t>
                      </a:r>
                      <a:endParaRPr lang="ru-RU" sz="9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8" marR="65538" marT="0" marB="0"/>
                </a:tc>
              </a:tr>
              <a:tr h="1396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регистрации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8" marR="655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ноября 2021 г. (на 5 лет)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8" marR="65538" marT="0" marB="0"/>
                </a:tc>
              </a:tr>
              <a:tr h="3770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держателя или владельца регистрационного удостоверения лекарственного препарата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8" marR="655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ФГБУ "НИЦЭМ им. Н.Ф. </a:t>
                      </a:r>
                      <a:r>
                        <a:rPr lang="ru-RU" sz="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Гамалеи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 Минздрава России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8" marR="65538" marT="0" marB="0"/>
                </a:tc>
              </a:tr>
              <a:tr h="3770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Торговое наименование лекарственного препарата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8" marR="655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Гам-КОВИД-</a:t>
                      </a:r>
                      <a:r>
                        <a:rPr lang="ru-RU" sz="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Вак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-М Комбинированная векторная вакцина для профилактики коронавирусной инфекции, вызываемой вирусом </a:t>
                      </a: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SARS-CoV-2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8" marR="65538" marT="0" marB="0"/>
                </a:tc>
              </a:tr>
              <a:tr h="4190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Международное непатентованное или группировочное или химическое наименование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8" marR="655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Вакцина для профилактики COVID-19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38" marR="65538" marT="0" marB="0"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79512" y="771550"/>
            <a:ext cx="3989995" cy="178720"/>
          </a:xfrm>
          <a:prstGeom prst="rect">
            <a:avLst/>
          </a:prstGeom>
          <a:solidFill>
            <a:srgbClr val="B2BD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Выписка из Государственного реестра лекарственных средств</a:t>
            </a:r>
            <a:endParaRPr lang="ru-RU" sz="105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084168" y="744956"/>
            <a:ext cx="2808312" cy="187014"/>
          </a:xfrm>
          <a:prstGeom prst="rect">
            <a:avLst/>
          </a:prstGeom>
          <a:solidFill>
            <a:srgbClr val="DEEC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Добровольное информированное согласие</a:t>
            </a:r>
            <a:endParaRPr lang="ru-RU" sz="10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764" y="753843"/>
            <a:ext cx="1583449" cy="89069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764" y="2124327"/>
            <a:ext cx="1553338" cy="103555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4168" y="1005168"/>
            <a:ext cx="1767279" cy="2518674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323528" y="3249621"/>
            <a:ext cx="5328593" cy="1701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DEECF8"/>
                </a:solidFill>
              </a:rPr>
              <a:t>Производство на платформе вакцины Спутник-</a:t>
            </a:r>
            <a:r>
              <a:rPr lang="en-US" sz="1200" dirty="0" smtClean="0">
                <a:solidFill>
                  <a:srgbClr val="DEECF8"/>
                </a:solidFill>
              </a:rPr>
              <a:t>V</a:t>
            </a:r>
            <a:r>
              <a:rPr lang="ru-RU" sz="1200" dirty="0" smtClean="0">
                <a:solidFill>
                  <a:srgbClr val="DEECF8"/>
                </a:solidFill>
              </a:rPr>
              <a:t>, с уменьшенной в 5 раз дозой</a:t>
            </a:r>
            <a:endParaRPr lang="ru-RU" sz="1200" dirty="0">
              <a:solidFill>
                <a:srgbClr val="DEECF8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741637" y="676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2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7350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07504" y="3411727"/>
            <a:ext cx="6048672" cy="84129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4770" marR="75565" indent="442595" algn="just">
              <a:spcAft>
                <a:spcPts val="0"/>
              </a:spcAft>
            </a:pPr>
            <a:r>
              <a:rPr lang="ru-RU" sz="1200" dirty="0" smtClean="0">
                <a:solidFill>
                  <a:schemeClr val="bg1"/>
                </a:solidFill>
              </a:rPr>
              <a:t>Вакцина Спутник-М </a:t>
            </a:r>
            <a:r>
              <a:rPr lang="ru-RU" sz="1200" b="1" dirty="0" smtClean="0">
                <a:solidFill>
                  <a:srgbClr val="002060"/>
                </a:solidFill>
              </a:rPr>
              <a:t>показана для применения </a:t>
            </a:r>
            <a:r>
              <a:rPr lang="ru-RU" sz="1200" dirty="0" smtClean="0">
                <a:solidFill>
                  <a:schemeClr val="bg1"/>
                </a:solidFill>
              </a:rPr>
              <a:t>у подростков </a:t>
            </a:r>
            <a:r>
              <a:rPr lang="ru-RU" sz="1200" dirty="0" smtClean="0">
                <a:solidFill>
                  <a:srgbClr val="002060"/>
                </a:solidFill>
              </a:rPr>
              <a:t>в возрасте от 12 до 17 </a:t>
            </a:r>
            <a:r>
              <a:rPr lang="ru-RU" sz="1200" dirty="0" smtClean="0">
                <a:solidFill>
                  <a:schemeClr val="bg1"/>
                </a:solidFill>
              </a:rPr>
              <a:t>лет (включительно),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 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болевших 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не 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привитых 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ранее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200" dirty="0" smtClean="0">
              <a:solidFill>
                <a:schemeClr val="bg1"/>
              </a:solidFill>
            </a:endParaRPr>
          </a:p>
          <a:p>
            <a:pPr indent="358775" algn="just"/>
            <a:r>
              <a:rPr lang="ru-RU" sz="1200" dirty="0" smtClean="0">
                <a:solidFill>
                  <a:schemeClr val="bg1"/>
                </a:solidFill>
              </a:rPr>
              <a:t>Вакцинацию проводят </a:t>
            </a:r>
            <a:r>
              <a:rPr lang="ru-RU" sz="1200" b="1" dirty="0" smtClean="0">
                <a:solidFill>
                  <a:srgbClr val="002060"/>
                </a:solidFill>
              </a:rPr>
              <a:t>в два этапа </a:t>
            </a:r>
            <a:r>
              <a:rPr lang="ru-RU" sz="1200" dirty="0" smtClean="0">
                <a:solidFill>
                  <a:schemeClr val="bg1"/>
                </a:solidFill>
              </a:rPr>
              <a:t>(</a:t>
            </a:r>
            <a:r>
              <a:rPr lang="en-US" sz="1200" dirty="0" smtClean="0">
                <a:solidFill>
                  <a:schemeClr val="bg1"/>
                </a:solidFill>
              </a:rPr>
              <a:t>I </a:t>
            </a:r>
            <a:r>
              <a:rPr lang="ru-RU" sz="1200" dirty="0" smtClean="0">
                <a:solidFill>
                  <a:schemeClr val="bg1"/>
                </a:solidFill>
              </a:rPr>
              <a:t>и</a:t>
            </a:r>
            <a:r>
              <a:rPr lang="en-US" sz="1200" dirty="0" smtClean="0">
                <a:solidFill>
                  <a:schemeClr val="bg1"/>
                </a:solidFill>
              </a:rPr>
              <a:t> II</a:t>
            </a:r>
            <a:r>
              <a:rPr lang="ru-RU" sz="1200" dirty="0" smtClean="0">
                <a:solidFill>
                  <a:schemeClr val="bg1"/>
                </a:solidFill>
              </a:rPr>
              <a:t> компонент), с промежутком между введением компонентов – </a:t>
            </a:r>
            <a:r>
              <a:rPr lang="ru-RU" sz="1200" dirty="0" smtClean="0">
                <a:solidFill>
                  <a:srgbClr val="002060"/>
                </a:solidFill>
              </a:rPr>
              <a:t>21 день</a:t>
            </a:r>
            <a:r>
              <a:rPr lang="ru-RU" sz="12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88" y="794099"/>
            <a:ext cx="1934560" cy="25918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0" name="Группа 9"/>
          <p:cNvGrpSpPr/>
          <p:nvPr/>
        </p:nvGrpSpPr>
        <p:grpSpPr>
          <a:xfrm>
            <a:off x="0" y="5080"/>
            <a:ext cx="9144000" cy="492942"/>
            <a:chOff x="-11514" y="-22023"/>
            <a:chExt cx="9168028" cy="489617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-11514" y="-20538"/>
              <a:ext cx="9168028" cy="48813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  <a:ln w="9525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 prstMaterial="dkEdge"/>
          </p:spPr>
          <p:txBody>
            <a:bodyPr wrap="square" lIns="77336" tIns="38666" rIns="77336" bIns="38666" rtlCol="0" anchor="ctr">
              <a:noAutofit/>
            </a:bodyPr>
            <a:lstStyle/>
            <a:p>
              <a:pPr algn="ctr" defTabSz="61634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050" b="1" kern="0" dirty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9946" y="-22023"/>
              <a:ext cx="1116567" cy="478187"/>
            </a:xfrm>
            <a:prstGeom prst="rect">
              <a:avLst/>
            </a:prstGeom>
          </p:spPr>
        </p:pic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9257"/>
            <a:ext cx="1840778" cy="24627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11483" y="49568"/>
            <a:ext cx="8376941" cy="436947"/>
          </a:xfrm>
          <a:prstGeom prst="rect">
            <a:avLst/>
          </a:prstGeom>
          <a:noFill/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lvl="0"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1600" b="1" dirty="0" smtClean="0">
                <a:solidFill>
                  <a:srgbClr val="C0000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Организация вакцинации против </a:t>
            </a:r>
            <a:r>
              <a:rPr lang="en-US" sz="1600" b="1" dirty="0" smtClean="0">
                <a:solidFill>
                  <a:srgbClr val="C0000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COVID-19</a:t>
            </a:r>
            <a:r>
              <a:rPr lang="ru-RU" sz="1600" b="1" dirty="0" smtClean="0">
                <a:solidFill>
                  <a:srgbClr val="C0000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обучающихся в возрасте 12-17 лет</a:t>
            </a:r>
            <a:r>
              <a:rPr lang="ru-RU" sz="1400" b="1" dirty="0" smtClean="0">
                <a:solidFill>
                  <a:srgbClr val="C0000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lang="ru-RU" sz="1400" b="1" dirty="0">
              <a:solidFill>
                <a:srgbClr val="C0000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501" y="562792"/>
            <a:ext cx="3074365" cy="2853248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188" y="562792"/>
            <a:ext cx="3078549" cy="2853442"/>
          </a:xfrm>
          <a:prstGeom prst="rect">
            <a:avLst/>
          </a:prstGeom>
          <a:effectLst>
            <a:softEdge rad="38100"/>
          </a:effectLst>
        </p:spPr>
      </p:pic>
      <p:sp>
        <p:nvSpPr>
          <p:cNvPr id="7" name="TextBox 6"/>
          <p:cNvSpPr txBox="1"/>
          <p:nvPr/>
        </p:nvSpPr>
        <p:spPr>
          <a:xfrm>
            <a:off x="3675932" y="942252"/>
            <a:ext cx="288032" cy="307777"/>
          </a:xfrm>
          <a:prstGeom prst="rect">
            <a:avLst/>
          </a:prstGeom>
          <a:solidFill>
            <a:schemeClr val="bg1"/>
          </a:solidFill>
          <a:effectLst>
            <a:softEdge rad="38100"/>
          </a:effectLst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М</a:t>
            </a:r>
            <a:endParaRPr lang="ru-RU" sz="1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72879" y="813940"/>
            <a:ext cx="288032" cy="307777"/>
          </a:xfrm>
          <a:prstGeom prst="rect">
            <a:avLst/>
          </a:prstGeom>
          <a:solidFill>
            <a:schemeClr val="bg1"/>
          </a:solidFill>
          <a:effectLst>
            <a:softEdge rad="38100"/>
          </a:effectLst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М</a:t>
            </a:r>
            <a:endParaRPr lang="ru-RU" sz="1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015397" y="3092040"/>
            <a:ext cx="1673045" cy="230832"/>
          </a:xfrm>
          <a:prstGeom prst="rect">
            <a:avLst/>
          </a:prstGeom>
          <a:solidFill>
            <a:schemeClr val="bg1"/>
          </a:solidFill>
          <a:effectLst>
            <a:softEdge rad="0"/>
          </a:effectLst>
        </p:spPr>
        <p:txBody>
          <a:bodyPr wrap="square" rtlCol="0">
            <a:spAutoFit/>
          </a:bodyPr>
          <a:lstStyle/>
          <a:p>
            <a:r>
              <a:rPr lang="ru-RU" sz="9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Возраст меньше 12 лет</a:t>
            </a:r>
            <a:endParaRPr lang="ru-RU" sz="9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562" y="3470320"/>
            <a:ext cx="2736304" cy="1626106"/>
          </a:xfrm>
          <a:prstGeom prst="rect">
            <a:avLst/>
          </a:prstGeom>
          <a:effectLst>
            <a:softEdge rad="38100"/>
          </a:effectLst>
        </p:spPr>
      </p:pic>
      <p:sp>
        <p:nvSpPr>
          <p:cNvPr id="16" name="Прямоугольник 15"/>
          <p:cNvSpPr/>
          <p:nvPr/>
        </p:nvSpPr>
        <p:spPr>
          <a:xfrm>
            <a:off x="107504" y="4227288"/>
            <a:ext cx="6048672" cy="916212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58775" algn="just"/>
            <a:r>
              <a:rPr lang="ru-RU" sz="11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Реакция на прививку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возможна в первые-вторые сутки </a:t>
            </a:r>
            <a:r>
              <a:rPr lang="ru-RU" sz="11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вакцинации: </a:t>
            </a:r>
            <a:endPara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8775" algn="just"/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озноб, повышение </a:t>
            </a:r>
            <a:r>
              <a:rPr lang="en-US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t℃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слабость, мышечные боли, общее недомогание, головная боль;</a:t>
            </a:r>
          </a:p>
          <a:p>
            <a:pPr indent="358775" algn="just"/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болезненность в месте инъекции, покраснение, отечность.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20967" y="524689"/>
            <a:ext cx="2475804" cy="187014"/>
          </a:xfrm>
          <a:prstGeom prst="rect">
            <a:avLst/>
          </a:prstGeom>
          <a:solidFill>
            <a:srgbClr val="DEEC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 по применению препарата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71800" y="2736467"/>
            <a:ext cx="1872208" cy="253916"/>
          </a:xfrm>
          <a:prstGeom prst="rect">
            <a:avLst/>
          </a:prstGeom>
          <a:solidFill>
            <a:schemeClr val="bg1"/>
          </a:solidFill>
          <a:effectLst>
            <a:softEdge rad="0"/>
          </a:effectLst>
        </p:spPr>
        <p:txBody>
          <a:bodyPr wrap="square" rtlCol="0">
            <a:spAutoFit/>
          </a:bodyPr>
          <a:lstStyle/>
          <a:p>
            <a:r>
              <a:rPr lang="ru-RU" sz="105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Возраст меньше 12 лет</a:t>
            </a:r>
            <a:endParaRPr lang="ru-RU" sz="105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765023" y="676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3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16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0" y="5080"/>
            <a:ext cx="9144000" cy="492942"/>
            <a:chOff x="-11514" y="-22023"/>
            <a:chExt cx="9168028" cy="489617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-11514" y="-20538"/>
              <a:ext cx="9168028" cy="48813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ln w="9525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 prstMaterial="dkEdge"/>
          </p:spPr>
          <p:txBody>
            <a:bodyPr wrap="square" lIns="77336" tIns="38666" rIns="77336" bIns="38666" rtlCol="0" anchor="ctr">
              <a:noAutofit/>
            </a:bodyPr>
            <a:lstStyle/>
            <a:p>
              <a:pPr algn="ctr" defTabSz="61634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050" b="1" kern="0" dirty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9946" y="-22023"/>
              <a:ext cx="1116567" cy="478187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11483" y="49568"/>
            <a:ext cx="8376941" cy="436947"/>
          </a:xfrm>
          <a:prstGeom prst="rect">
            <a:avLst/>
          </a:prstGeom>
          <a:noFill/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/>
          <a:lstStyle/>
          <a:p>
            <a:pPr lvl="0"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1600" b="1" dirty="0" smtClean="0">
                <a:solidFill>
                  <a:srgbClr val="C0000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Организация вакцинации против </a:t>
            </a:r>
            <a:r>
              <a:rPr lang="en-US" sz="1600" b="1" dirty="0" smtClean="0">
                <a:solidFill>
                  <a:srgbClr val="C0000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COVID-19</a:t>
            </a:r>
            <a:r>
              <a:rPr lang="ru-RU" sz="1600" b="1" dirty="0" smtClean="0">
                <a:solidFill>
                  <a:srgbClr val="C0000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обучающихся в возрасте 12-17 лет</a:t>
            </a:r>
            <a:r>
              <a:rPr lang="ru-RU" sz="1400" b="1" dirty="0" smtClean="0">
                <a:solidFill>
                  <a:srgbClr val="C0000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lang="ru-RU" sz="1400" b="1" dirty="0">
              <a:solidFill>
                <a:srgbClr val="C0000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7505" y="4035504"/>
            <a:ext cx="8959204" cy="954107"/>
          </a:xfrm>
          <a:prstGeom prst="rect">
            <a:avLst/>
          </a:prstGeom>
          <a:solidFill>
            <a:schemeClr val="bg1"/>
          </a:solidFill>
          <a:effectLst>
            <a:softEdge rad="0"/>
          </a:effectLst>
        </p:spPr>
        <p:txBody>
          <a:bodyPr wrap="square" rtlCol="0">
            <a:spAutoFit/>
          </a:bodyPr>
          <a:lstStyle/>
          <a:p>
            <a:pPr marL="12700" marR="75565" indent="347345" algn="just"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Главным военно-медицинским управлением Минобороны России подготовлены 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проведению вакцинации </a:t>
            </a:r>
            <a:r>
              <a:rPr lang="ru-RU" sz="14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против </a:t>
            </a:r>
            <a:r>
              <a:rPr lang="ru-RU" sz="14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новой коронавирусной инфекции обучающихся в общеобразовательных организациях Минобороны </a:t>
            </a:r>
            <a:r>
              <a:rPr lang="ru-RU" sz="14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с приложением формы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добровольного информированного согласия на проведение профилактических прививок детям или отказа от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них, инструкции к вакцине.</a:t>
            </a: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02656" y="535360"/>
            <a:ext cx="8362367" cy="218640"/>
          </a:xfrm>
          <a:prstGeom prst="rect">
            <a:avLst/>
          </a:prstGeom>
          <a:solidFill>
            <a:srgbClr val="DEEC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МР НГВМУ по вакцинации обучающихся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765023" y="676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4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19" y="791338"/>
            <a:ext cx="2304257" cy="3194073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730" y="907382"/>
            <a:ext cx="1840778" cy="24627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67907" y="799794"/>
            <a:ext cx="1879045" cy="267796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23" name="Рисунок 22"/>
          <p:cNvPicPr/>
          <p:nvPr/>
        </p:nvPicPr>
        <p:blipFill rotWithShape="1">
          <a:blip r:embed="rId8"/>
          <a:srcRect l="4450" t="3164" r="4864" b="7610"/>
          <a:stretch/>
        </p:blipFill>
        <p:spPr bwMode="auto">
          <a:xfrm rot="16200000">
            <a:off x="6462160" y="1174891"/>
            <a:ext cx="2682534" cy="19231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177075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8453</TotalTime>
  <Words>456</Words>
  <Application>Microsoft Office PowerPoint</Application>
  <PresentationFormat>Экран (16:9)</PresentationFormat>
  <Paragraphs>66</Paragraphs>
  <Slides>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6_Тема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Михашин А.В.</dc:creator>
  <cp:lastModifiedBy>Хрящёва Наталья Викторовна</cp:lastModifiedBy>
  <cp:revision>436</cp:revision>
  <cp:lastPrinted>2021-12-06T12:32:03Z</cp:lastPrinted>
  <dcterms:created xsi:type="dcterms:W3CDTF">2018-08-15T08:29:36Z</dcterms:created>
  <dcterms:modified xsi:type="dcterms:W3CDTF">2022-01-17T07:54:15Z</dcterms:modified>
</cp:coreProperties>
</file>